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12192000"/>
  <p:notesSz cx="6858000" cy="9144000"/>
  <p:embeddedFontLst>
    <p:embeddedFont>
      <p:font typeface="Robo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i2Pio71PI4A+8fWD2Ozbeljai51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11" Type="http://schemas.openxmlformats.org/officeDocument/2006/relationships/slide" Target="slides/slide7.xml"/><Relationship Id="rId22" Type="http://schemas.openxmlformats.org/officeDocument/2006/relationships/font" Target="fonts/Roboto-boldItalic.fntdata"/><Relationship Id="rId10" Type="http://schemas.openxmlformats.org/officeDocument/2006/relationships/slide" Target="slides/slide6.xml"/><Relationship Id="rId21" Type="http://schemas.openxmlformats.org/officeDocument/2006/relationships/font" Target="fonts/Roboto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Roboto-regular.fntdata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" name="Google Shape;9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d3ad27ba14_0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" name="Google Shape;100;g2d3ad27ba14_0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6" name="Google Shape;13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6" name="Google Shape;146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/>
          <p:nvPr>
            <p:ph idx="1" type="body"/>
          </p:nvPr>
        </p:nvSpPr>
        <p:spPr>
          <a:xfrm>
            <a:off x="685797" y="4343387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425" lIns="45425" spcFirstLastPara="1" rIns="45425" wrap="square" tIns="45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56" name="Google Shape;15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6" name="Google Shape;166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6" name="Google Shape;186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d3ad27ba14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d3ad27ba14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2d3ad27ba14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d3ad27ba14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g2d3ad27ba14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6"/>
          <p:cNvSpPr txBox="1"/>
          <p:nvPr>
            <p:ph type="title"/>
          </p:nvPr>
        </p:nvSpPr>
        <p:spPr>
          <a:xfrm>
            <a:off x="935323" y="503949"/>
            <a:ext cx="2401816" cy="564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54"/>
              </a:buClr>
              <a:buSzPts val="600"/>
              <a:buFont typeface="Trebuchet MS"/>
              <a:buNone/>
              <a:defRPr b="1" i="0" sz="3600">
                <a:solidFill>
                  <a:srgbClr val="1F2E5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9pPr>
          </a:lstStyle>
          <a:p/>
        </p:txBody>
      </p:sp>
      <p:sp>
        <p:nvSpPr>
          <p:cNvPr id="28" name="Google Shape;28;p26"/>
          <p:cNvSpPr txBox="1"/>
          <p:nvPr>
            <p:ph idx="1" type="body"/>
          </p:nvPr>
        </p:nvSpPr>
        <p:spPr>
          <a:xfrm>
            <a:off x="935324" y="1053813"/>
            <a:ext cx="9641153" cy="36165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4471"/>
              </a:buClr>
              <a:buSzPts val="600"/>
              <a:buNone/>
              <a:defRPr b="0" i="0" sz="2400">
                <a:solidFill>
                  <a:srgbClr val="28447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/>
            </a:lvl5pPr>
            <a:lvl6pPr indent="-228600" lvl="5" marL="2743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/>
            </a:lvl6pPr>
            <a:lvl7pPr indent="-228600" lvl="6" marL="3200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/>
            </a:lvl7pPr>
            <a:lvl8pPr indent="-228600" lvl="7" marL="3657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/>
            </a:lvl8pPr>
            <a:lvl9pPr indent="-228600" lvl="8" marL="4114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1" type="ftr"/>
          </p:nvPr>
        </p:nvSpPr>
        <p:spPr>
          <a:xfrm>
            <a:off x="4145280" y="6377941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600"/>
              <a:buFont typeface="Calibri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/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609600" y="6377941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600"/>
              <a:buFont typeface="Calibri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2" type="sldNum"/>
          </p:nvPr>
        </p:nvSpPr>
        <p:spPr>
          <a:xfrm>
            <a:off x="8778241" y="6377941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40" name="Google Shape;40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41" name="Google Shape;41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5" name="Google Shape;4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3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8" name="Google Shape;58;p3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3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0" name="Google Shape;60;p3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1" name="Google Shape;71;p3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" name="Google Shape;72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3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9" name="Google Shape;79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ocs.google.com/spreadsheets/d/1JUAayxtsZTG76QynOI1tI9U4O0TWU5RBrhFgkUR74nM/edit?usp=sharing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tipo&#10;&#10;Descrição gerada automaticamente" id="102" name="Google Shape;102;g2d3ad27ba14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0738" y="2316264"/>
            <a:ext cx="5650504" cy="312015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g2d3ad27ba14_0_16"/>
          <p:cNvSpPr txBox="1"/>
          <p:nvPr/>
        </p:nvSpPr>
        <p:spPr>
          <a:xfrm>
            <a:off x="5802363" y="3378058"/>
            <a:ext cx="15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g2d3ad27ba14_0_16"/>
          <p:cNvSpPr/>
          <p:nvPr/>
        </p:nvSpPr>
        <p:spPr>
          <a:xfrm>
            <a:off x="636167" y="614184"/>
            <a:ext cx="63265" cy="330040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1F2E5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g2d3ad27ba14_0_16"/>
          <p:cNvSpPr/>
          <p:nvPr/>
        </p:nvSpPr>
        <p:spPr>
          <a:xfrm>
            <a:off x="636167" y="943880"/>
            <a:ext cx="63265" cy="330040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28447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g2d3ad27ba14_0_16"/>
          <p:cNvSpPr/>
          <p:nvPr/>
        </p:nvSpPr>
        <p:spPr>
          <a:xfrm>
            <a:off x="636167" y="1273563"/>
            <a:ext cx="63265" cy="330041"/>
          </a:xfrm>
          <a:custGeom>
            <a:rect b="b" l="l" r="r" t="t"/>
            <a:pathLst>
              <a:path extrusionOk="0" h="251460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44638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g2d3ad27ba14_0_16"/>
          <p:cNvSpPr txBox="1"/>
          <p:nvPr/>
        </p:nvSpPr>
        <p:spPr>
          <a:xfrm>
            <a:off x="859125" y="779300"/>
            <a:ext cx="102339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pt-BR" sz="4000" u="none" cap="none" strike="noStrike">
                <a:solidFill>
                  <a:srgbClr val="1F2E54"/>
                </a:solidFill>
                <a:latin typeface="Roboto"/>
                <a:ea typeface="Roboto"/>
                <a:cs typeface="Roboto"/>
                <a:sym typeface="Roboto"/>
              </a:rPr>
              <a:t>Tainacan </a:t>
            </a:r>
            <a:r>
              <a:rPr b="1" lang="pt-BR" sz="4000">
                <a:solidFill>
                  <a:srgbClr val="1F2E54"/>
                </a:solidFill>
                <a:latin typeface="Roboto"/>
                <a:ea typeface="Roboto"/>
                <a:cs typeface="Roboto"/>
                <a:sym typeface="Roboto"/>
              </a:rPr>
              <a:t>: Um software livre para os a</a:t>
            </a:r>
            <a:r>
              <a:rPr b="1" i="0" lang="pt-BR" sz="4000" u="none" cap="none" strike="noStrike">
                <a:solidFill>
                  <a:srgbClr val="1F2E54"/>
                </a:solidFill>
                <a:latin typeface="Roboto"/>
                <a:ea typeface="Roboto"/>
                <a:cs typeface="Roboto"/>
                <a:sym typeface="Roboto"/>
              </a:rPr>
              <a:t>cervos dig</a:t>
            </a:r>
            <a:r>
              <a:rPr b="1" lang="pt-BR" sz="4000">
                <a:solidFill>
                  <a:srgbClr val="1F2E54"/>
                </a:solidFill>
                <a:latin typeface="Roboto"/>
                <a:ea typeface="Roboto"/>
                <a:cs typeface="Roboto"/>
                <a:sym typeface="Roboto"/>
              </a:rPr>
              <a:t>itais </a:t>
            </a:r>
            <a:r>
              <a:rPr b="1" lang="pt-BR" sz="4000">
                <a:solidFill>
                  <a:srgbClr val="1F2E54"/>
                </a:solidFill>
                <a:latin typeface="Roboto"/>
                <a:ea typeface="Roboto"/>
                <a:cs typeface="Roboto"/>
                <a:sym typeface="Roboto"/>
              </a:rPr>
              <a:t>culturais</a:t>
            </a:r>
            <a:r>
              <a:rPr b="1" lang="pt-BR" sz="4000">
                <a:solidFill>
                  <a:srgbClr val="1F2E54"/>
                </a:solidFill>
                <a:latin typeface="Roboto"/>
                <a:ea typeface="Roboto"/>
                <a:cs typeface="Roboto"/>
                <a:sym typeface="Roboto"/>
              </a:rPr>
              <a:t> brasileiros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/>
          <p:nvPr/>
        </p:nvSpPr>
        <p:spPr>
          <a:xfrm>
            <a:off x="6168933" y="2550467"/>
            <a:ext cx="5515600" cy="2134134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7"/>
              <a:buFont typeface="Arial"/>
              <a:buNone/>
            </a:pPr>
            <a:r>
              <a:rPr b="0" i="0" lang="pt-BR" sz="2667" u="none" cap="none" strike="noStrike">
                <a:solidFill>
                  <a:srgbClr val="44638B"/>
                </a:solidFill>
                <a:latin typeface="Roboto"/>
                <a:ea typeface="Roboto"/>
                <a:cs typeface="Roboto"/>
                <a:sym typeface="Roboto"/>
              </a:rPr>
              <a:t>Como tornar essas operações </a:t>
            </a:r>
            <a:r>
              <a:rPr b="1" i="0" lang="pt-BR" sz="2667" u="none" cap="none" strike="noStrike">
                <a:solidFill>
                  <a:srgbClr val="44638B"/>
                </a:solidFill>
                <a:latin typeface="Roboto"/>
                <a:ea typeface="Roboto"/>
                <a:cs typeface="Roboto"/>
                <a:sym typeface="Roboto"/>
              </a:rPr>
              <a:t>eficientes e sustentáveis</a:t>
            </a:r>
            <a:r>
              <a:rPr b="0" i="0" lang="pt-BR" sz="2667" u="none" cap="none" strike="noStrike">
                <a:solidFill>
                  <a:srgbClr val="44638B"/>
                </a:solidFill>
                <a:latin typeface="Roboto"/>
                <a:ea typeface="Roboto"/>
                <a:cs typeface="Roboto"/>
                <a:sym typeface="Roboto"/>
              </a:rPr>
              <a:t> no âmbito da cultura digital para as instituições de cultura brasileiras?</a:t>
            </a:r>
            <a:endParaRPr b="0" i="0" sz="2667" u="none" cap="none" strike="noStrike">
              <a:solidFill>
                <a:srgbClr val="44638B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3"/>
          <p:cNvSpPr/>
          <p:nvPr/>
        </p:nvSpPr>
        <p:spPr>
          <a:xfrm rot="-5400000">
            <a:off x="1267656" y="1825900"/>
            <a:ext cx="4249200" cy="4249200"/>
          </a:xfrm>
          <a:prstGeom prst="ellipse">
            <a:avLst/>
          </a:prstGeom>
          <a:noFill/>
          <a:ln cap="flat" cmpd="sng" w="19050">
            <a:solidFill>
              <a:srgbClr val="7CB4C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4" name="Google Shape;114;p3"/>
          <p:cNvGrpSpPr/>
          <p:nvPr/>
        </p:nvGrpSpPr>
        <p:grpSpPr>
          <a:xfrm>
            <a:off x="2283560" y="2795020"/>
            <a:ext cx="2255358" cy="2217577"/>
            <a:chOff x="3664038" y="1663782"/>
            <a:chExt cx="1847039" cy="1815900"/>
          </a:xfrm>
        </p:grpSpPr>
        <p:sp>
          <p:nvSpPr>
            <p:cNvPr id="115" name="Google Shape;115;p3"/>
            <p:cNvSpPr/>
            <p:nvPr/>
          </p:nvSpPr>
          <p:spPr>
            <a:xfrm>
              <a:off x="3664038" y="1663782"/>
              <a:ext cx="1815900" cy="1815900"/>
            </a:xfrm>
            <a:prstGeom prst="ellipse">
              <a:avLst/>
            </a:prstGeom>
            <a:solidFill>
              <a:srgbClr val="44638B"/>
            </a:solidFill>
            <a:ln>
              <a:noFill/>
            </a:ln>
            <a:effectLst>
              <a:outerShdw blurRad="228600" rotWithShape="0" algn="tl" dir="5400000" dist="50800">
                <a:srgbClr val="44638B">
                  <a:alpha val="21568"/>
                </a:srgbClr>
              </a:outerShdw>
            </a:effectLst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3"/>
            <p:cNvSpPr txBox="1"/>
            <p:nvPr/>
          </p:nvSpPr>
          <p:spPr>
            <a:xfrm>
              <a:off x="3695177" y="2201994"/>
              <a:ext cx="1815900" cy="78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33"/>
                <a:buFont typeface="Arial"/>
                <a:buNone/>
              </a:pPr>
              <a:r>
                <a:rPr b="0" i="0" lang="pt-BR" sz="2133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Diferentes</a:t>
              </a:r>
              <a:endParaRPr b="0" i="0" sz="2133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33"/>
                <a:buFont typeface="Arial"/>
                <a:buNone/>
              </a:pPr>
              <a:r>
                <a:rPr b="0" i="0" lang="pt-BR" sz="2133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usos de </a:t>
              </a:r>
              <a:r>
                <a:rPr b="1" i="0" lang="pt-BR" sz="2133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objetos culturais</a:t>
              </a:r>
              <a:endParaRPr b="1" i="0" sz="2133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7" name="Google Shape;117;p3"/>
          <p:cNvGrpSpPr/>
          <p:nvPr/>
        </p:nvGrpSpPr>
        <p:grpSpPr>
          <a:xfrm>
            <a:off x="4279017" y="4688697"/>
            <a:ext cx="1492763" cy="1437339"/>
            <a:chOff x="4138303" y="3590308"/>
            <a:chExt cx="1068600" cy="1068600"/>
          </a:xfrm>
        </p:grpSpPr>
        <p:sp>
          <p:nvSpPr>
            <p:cNvPr id="118" name="Google Shape;118;p3"/>
            <p:cNvSpPr/>
            <p:nvPr/>
          </p:nvSpPr>
          <p:spPr>
            <a:xfrm>
              <a:off x="4138303" y="3590308"/>
              <a:ext cx="1068600" cy="1068600"/>
            </a:xfrm>
            <a:prstGeom prst="ellipse">
              <a:avLst/>
            </a:prstGeom>
            <a:solidFill>
              <a:srgbClr val="559EAD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3"/>
            <p:cNvSpPr txBox="1"/>
            <p:nvPr/>
          </p:nvSpPr>
          <p:spPr>
            <a:xfrm>
              <a:off x="4258604" y="3825360"/>
              <a:ext cx="828000" cy="598500"/>
            </a:xfrm>
            <a:prstGeom prst="rect">
              <a:avLst/>
            </a:prstGeom>
            <a:solidFill>
              <a:srgbClr val="559EAD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pt-BR" sz="16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Preservar</a:t>
              </a:r>
              <a:endParaRPr b="1" i="0" sz="16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0" name="Google Shape;120;p3"/>
          <p:cNvGrpSpPr/>
          <p:nvPr/>
        </p:nvGrpSpPr>
        <p:grpSpPr>
          <a:xfrm>
            <a:off x="764908" y="4688512"/>
            <a:ext cx="1592579" cy="1589337"/>
            <a:chOff x="3755006" y="2786352"/>
            <a:chExt cx="1149600" cy="1173000"/>
          </a:xfrm>
        </p:grpSpPr>
        <p:sp>
          <p:nvSpPr>
            <p:cNvPr id="121" name="Google Shape;121;p3"/>
            <p:cNvSpPr/>
            <p:nvPr/>
          </p:nvSpPr>
          <p:spPr>
            <a:xfrm>
              <a:off x="3755006" y="2786352"/>
              <a:ext cx="1149600" cy="1173000"/>
            </a:xfrm>
            <a:prstGeom prst="ellipse">
              <a:avLst/>
            </a:prstGeom>
            <a:solidFill>
              <a:srgbClr val="7CB4C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3872906" y="3073627"/>
              <a:ext cx="913800" cy="650400"/>
            </a:xfrm>
            <a:prstGeom prst="rect">
              <a:avLst/>
            </a:prstGeom>
            <a:solidFill>
              <a:srgbClr val="7CB4C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33"/>
                <a:buFont typeface="Arial"/>
                <a:buNone/>
              </a:pPr>
              <a:r>
                <a:rPr b="1" i="0" lang="pt-BR" sz="1733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Exposição de itens</a:t>
              </a:r>
              <a:endParaRPr b="1" i="0" sz="1733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3" name="Google Shape;123;p3"/>
          <p:cNvGrpSpPr/>
          <p:nvPr/>
        </p:nvGrpSpPr>
        <p:grpSpPr>
          <a:xfrm>
            <a:off x="1213748" y="1899532"/>
            <a:ext cx="1241001" cy="1212363"/>
            <a:chOff x="5581373" y="2095478"/>
            <a:chExt cx="1068600" cy="1068600"/>
          </a:xfrm>
        </p:grpSpPr>
        <p:sp>
          <p:nvSpPr>
            <p:cNvPr id="124" name="Google Shape;124;p3"/>
            <p:cNvSpPr/>
            <p:nvPr/>
          </p:nvSpPr>
          <p:spPr>
            <a:xfrm>
              <a:off x="5581373" y="2095478"/>
              <a:ext cx="1068600" cy="1068600"/>
            </a:xfrm>
            <a:prstGeom prst="ellipse">
              <a:avLst/>
            </a:prstGeom>
            <a:solidFill>
              <a:srgbClr val="559EAD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3"/>
            <p:cNvSpPr txBox="1"/>
            <p:nvPr/>
          </p:nvSpPr>
          <p:spPr>
            <a:xfrm>
              <a:off x="5681267" y="2358741"/>
              <a:ext cx="868800" cy="542100"/>
            </a:xfrm>
            <a:prstGeom prst="rect">
              <a:avLst/>
            </a:prstGeom>
            <a:solidFill>
              <a:srgbClr val="559EAD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33"/>
                <a:buFont typeface="Arial"/>
                <a:buNone/>
              </a:pPr>
              <a:r>
                <a:rPr b="1" i="0" lang="pt-BR" sz="1333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Reutilizar</a:t>
              </a:r>
              <a:endParaRPr b="1" i="0" sz="1333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6" name="Google Shape;126;p3"/>
          <p:cNvGrpSpPr/>
          <p:nvPr/>
        </p:nvGrpSpPr>
        <p:grpSpPr>
          <a:xfrm>
            <a:off x="4578650" y="1604058"/>
            <a:ext cx="1592621" cy="1592621"/>
            <a:chOff x="5117126" y="1966639"/>
            <a:chExt cx="1173000" cy="1173000"/>
          </a:xfrm>
        </p:grpSpPr>
        <p:sp>
          <p:nvSpPr>
            <p:cNvPr id="127" name="Google Shape;127;p3"/>
            <p:cNvSpPr/>
            <p:nvPr/>
          </p:nvSpPr>
          <p:spPr>
            <a:xfrm>
              <a:off x="5117126" y="1966639"/>
              <a:ext cx="1173000" cy="1173000"/>
            </a:xfrm>
            <a:prstGeom prst="ellipse">
              <a:avLst/>
            </a:prstGeom>
            <a:solidFill>
              <a:srgbClr val="7CB4C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3"/>
            <p:cNvSpPr txBox="1"/>
            <p:nvPr/>
          </p:nvSpPr>
          <p:spPr>
            <a:xfrm>
              <a:off x="5218156" y="2392132"/>
              <a:ext cx="970800" cy="321900"/>
            </a:xfrm>
            <a:prstGeom prst="rect">
              <a:avLst/>
            </a:prstGeom>
            <a:solidFill>
              <a:srgbClr val="7CB4C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rPr b="1" i="0" lang="pt-BR" sz="1867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Pesquisar</a:t>
              </a:r>
              <a:endParaRPr b="1" i="0" sz="1867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29" name="Google Shape;129;p3"/>
          <p:cNvSpPr txBox="1"/>
          <p:nvPr>
            <p:ph idx="12" type="sldNum"/>
          </p:nvPr>
        </p:nvSpPr>
        <p:spPr>
          <a:xfrm>
            <a:off x="8778241" y="6377940"/>
            <a:ext cx="2804000" cy="3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3"/>
          <p:cNvSpPr txBox="1"/>
          <p:nvPr>
            <p:ph type="title"/>
          </p:nvPr>
        </p:nvSpPr>
        <p:spPr>
          <a:xfrm>
            <a:off x="935333" y="503933"/>
            <a:ext cx="58092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54"/>
              </a:buClr>
              <a:buSzPts val="600"/>
              <a:buFont typeface="Roboto"/>
              <a:buNone/>
            </a:pPr>
            <a:r>
              <a:rPr lang="pt-BR" sz="4000">
                <a:latin typeface="Roboto"/>
                <a:ea typeface="Roboto"/>
                <a:cs typeface="Roboto"/>
                <a:sym typeface="Roboto"/>
              </a:rPr>
              <a:t>Como nasce o Tainacan?</a:t>
            </a:r>
            <a:endParaRPr sz="4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3"/>
          <p:cNvSpPr/>
          <p:nvPr/>
        </p:nvSpPr>
        <p:spPr>
          <a:xfrm>
            <a:off x="636168" y="614153"/>
            <a:ext cx="63179" cy="152552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1F2E5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3"/>
          <p:cNvSpPr/>
          <p:nvPr/>
        </p:nvSpPr>
        <p:spPr>
          <a:xfrm>
            <a:off x="636168" y="766296"/>
            <a:ext cx="63179" cy="152552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28447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3"/>
          <p:cNvSpPr/>
          <p:nvPr/>
        </p:nvSpPr>
        <p:spPr>
          <a:xfrm>
            <a:off x="636168" y="918431"/>
            <a:ext cx="63179" cy="152552"/>
          </a:xfrm>
          <a:custGeom>
            <a:rect b="b" l="l" r="r" t="t"/>
            <a:pathLst>
              <a:path extrusionOk="0" h="251460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44638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/>
          <p:cNvSpPr txBox="1"/>
          <p:nvPr>
            <p:ph type="title"/>
          </p:nvPr>
        </p:nvSpPr>
        <p:spPr>
          <a:xfrm>
            <a:off x="672825" y="367100"/>
            <a:ext cx="5613900" cy="101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8887"/>
              <a:buFont typeface="Arial"/>
              <a:buNone/>
            </a:pPr>
            <a:r>
              <a:rPr b="1" i="0" lang="pt-BR" sz="4000" u="none" cap="none" strike="noStrike">
                <a:solidFill>
                  <a:srgbClr val="1F2E54"/>
                </a:solidFill>
                <a:latin typeface="Roboto"/>
                <a:ea typeface="Roboto"/>
                <a:cs typeface="Roboto"/>
                <a:sym typeface="Roboto"/>
              </a:rPr>
              <a:t>Tainacan: breve hist</a:t>
            </a:r>
            <a:r>
              <a:rPr b="1" lang="pt-BR" sz="4000">
                <a:solidFill>
                  <a:srgbClr val="1F2E54"/>
                </a:solidFill>
                <a:latin typeface="Roboto"/>
                <a:ea typeface="Roboto"/>
                <a:cs typeface="Roboto"/>
                <a:sym typeface="Roboto"/>
              </a:rPr>
              <a:t>órico</a:t>
            </a:r>
            <a:endParaRPr b="1" sz="3200">
              <a:solidFill>
                <a:srgbClr val="000000"/>
              </a:solidFill>
            </a:endParaRPr>
          </a:p>
        </p:txBody>
      </p:sp>
      <p:sp>
        <p:nvSpPr>
          <p:cNvPr id="139" name="Google Shape;139;p4"/>
          <p:cNvSpPr txBox="1"/>
          <p:nvPr>
            <p:ph idx="1" type="body"/>
          </p:nvPr>
        </p:nvSpPr>
        <p:spPr>
          <a:xfrm>
            <a:off x="495925" y="1280625"/>
            <a:ext cx="62868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800">
                <a:solidFill>
                  <a:srgbClr val="000000"/>
                </a:solidFill>
              </a:rPr>
              <a:t>O projeto </a:t>
            </a:r>
            <a:r>
              <a:rPr b="1" lang="pt-BR" sz="1800">
                <a:solidFill>
                  <a:srgbClr val="000000"/>
                </a:solidFill>
              </a:rPr>
              <a:t>teve início em 2013</a:t>
            </a:r>
            <a:r>
              <a:rPr lang="pt-BR" sz="1800">
                <a:solidFill>
                  <a:srgbClr val="000000"/>
                </a:solidFill>
              </a:rPr>
              <a:t>, como o componente técnico e de pesquisa na concepção de uma </a:t>
            </a:r>
            <a:r>
              <a:rPr b="1" lang="pt-BR" sz="1800">
                <a:solidFill>
                  <a:srgbClr val="000000"/>
                </a:solidFill>
              </a:rPr>
              <a:t>política nacional de acervos digitais no Ministério da Cultura</a:t>
            </a:r>
            <a:r>
              <a:rPr lang="pt-BR" sz="1800">
                <a:solidFill>
                  <a:srgbClr val="000000"/>
                </a:solidFill>
              </a:rPr>
              <a:t>.</a:t>
            </a:r>
            <a:endParaRPr sz="1800"/>
          </a:p>
          <a:p>
            <a:pPr indent="-228600" lvl="0" marL="2286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800">
                <a:solidFill>
                  <a:srgbClr val="000000"/>
                </a:solidFill>
              </a:rPr>
              <a:t>Já contou com fomento do Instituto Brasileiro de Museus </a:t>
            </a:r>
            <a:r>
              <a:rPr b="1" lang="pt-BR" sz="1800">
                <a:solidFill>
                  <a:srgbClr val="000000"/>
                </a:solidFill>
              </a:rPr>
              <a:t>(IBRAM),</a:t>
            </a:r>
            <a:r>
              <a:rPr lang="pt-BR" sz="1800">
                <a:solidFill>
                  <a:srgbClr val="000000"/>
                </a:solidFill>
              </a:rPr>
              <a:t> Fundação Nacional das Artes </a:t>
            </a:r>
            <a:r>
              <a:rPr b="1" lang="pt-BR" sz="1800">
                <a:solidFill>
                  <a:srgbClr val="000000"/>
                </a:solidFill>
              </a:rPr>
              <a:t>(FUNARTE),</a:t>
            </a:r>
            <a:r>
              <a:rPr lang="pt-BR" sz="1800">
                <a:solidFill>
                  <a:srgbClr val="000000"/>
                </a:solidFill>
              </a:rPr>
              <a:t> Instituto do Patrimônio Histórico e Artístico Nacional</a:t>
            </a:r>
            <a:r>
              <a:rPr b="1" lang="pt-BR" sz="1800">
                <a:solidFill>
                  <a:srgbClr val="000000"/>
                </a:solidFill>
              </a:rPr>
              <a:t> (IPHAN) , </a:t>
            </a:r>
            <a:r>
              <a:rPr lang="pt-BR" sz="1800">
                <a:solidFill>
                  <a:srgbClr val="000000"/>
                </a:solidFill>
              </a:rPr>
              <a:t>Exército Brasileiro </a:t>
            </a:r>
            <a:r>
              <a:rPr b="1" lang="pt-BR" sz="1800">
                <a:solidFill>
                  <a:srgbClr val="000000"/>
                </a:solidFill>
              </a:rPr>
              <a:t>(EB) </a:t>
            </a:r>
            <a:r>
              <a:rPr lang="pt-BR" sz="1800">
                <a:solidFill>
                  <a:srgbClr val="000000"/>
                </a:solidFill>
              </a:rPr>
              <a:t>e outros.</a:t>
            </a:r>
            <a:endParaRPr sz="1800">
              <a:solidFill>
                <a:srgbClr val="000000"/>
              </a:solidFill>
            </a:endParaRPr>
          </a:p>
          <a:p>
            <a:pPr indent="-228600" lvl="0" marL="2286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800"/>
              <a:t>A </a:t>
            </a:r>
            <a:r>
              <a:rPr b="1" lang="pt-BR" sz="1800"/>
              <a:t>UnB, o Ibict </a:t>
            </a:r>
            <a:r>
              <a:rPr lang="pt-BR" sz="1800"/>
              <a:t>e a</a:t>
            </a:r>
            <a:r>
              <a:rPr b="1" lang="pt-BR" sz="1800"/>
              <a:t> UFES</a:t>
            </a:r>
            <a:r>
              <a:rPr lang="pt-BR" sz="1800"/>
              <a:t> são exemplos de instituições que abrigam  pesquisadores  dedicados a projetos de pesquisas que envolvem o Tainacan</a:t>
            </a:r>
            <a:endParaRPr sz="1800"/>
          </a:p>
          <a:p>
            <a:pPr indent="-228600" lvl="0" marL="2286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800"/>
              <a:t>É </a:t>
            </a:r>
            <a:r>
              <a:rPr b="1" lang="pt-BR" sz="1800"/>
              <a:t>uma tecnologia baseada em Wordpress</a:t>
            </a:r>
            <a:r>
              <a:rPr lang="pt-BR" sz="1800"/>
              <a:t> e funciona como um plugin e um tema, aproveitando os recursos e paradigmas do Wordpress.</a:t>
            </a:r>
            <a:endParaRPr sz="1800"/>
          </a:p>
          <a:p>
            <a:pPr indent="-228600" lvl="0" marL="228600" rtl="0" algn="l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pt-BR" sz="1800"/>
              <a:t>Em 2024 o plugin apresenta +1.000 instalações ativas, 37.000 downloads e tradução para 12 idiomas.</a:t>
            </a:r>
            <a:endParaRPr b="1" sz="1800">
              <a:solidFill>
                <a:srgbClr val="000000"/>
              </a:solidFill>
            </a:endParaRPr>
          </a:p>
        </p:txBody>
      </p:sp>
      <p:pic>
        <p:nvPicPr>
          <p:cNvPr id="140" name="Google Shape;140;p4"/>
          <p:cNvPicPr preferRelativeResize="0"/>
          <p:nvPr/>
        </p:nvPicPr>
        <p:blipFill rotWithShape="1">
          <a:blip r:embed="rId3">
            <a:alphaModFix/>
          </a:blip>
          <a:srcRect b="16363" l="-3429" r="6558" t="4202"/>
          <a:stretch/>
        </p:blipFill>
        <p:spPr>
          <a:xfrm>
            <a:off x="6935025" y="0"/>
            <a:ext cx="49658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4"/>
          <p:cNvSpPr/>
          <p:nvPr/>
        </p:nvSpPr>
        <p:spPr>
          <a:xfrm>
            <a:off x="636168" y="614153"/>
            <a:ext cx="63179" cy="152552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1F2E5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4"/>
          <p:cNvSpPr/>
          <p:nvPr/>
        </p:nvSpPr>
        <p:spPr>
          <a:xfrm>
            <a:off x="636168" y="766296"/>
            <a:ext cx="63179" cy="152552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28447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636168" y="918431"/>
            <a:ext cx="63179" cy="152552"/>
          </a:xfrm>
          <a:custGeom>
            <a:rect b="b" l="l" r="r" t="t"/>
            <a:pathLst>
              <a:path extrusionOk="0" h="251460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44638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8"/>
          <p:cNvPicPr preferRelativeResize="0"/>
          <p:nvPr/>
        </p:nvPicPr>
        <p:blipFill rotWithShape="1">
          <a:blip r:embed="rId3">
            <a:alphaModFix/>
          </a:blip>
          <a:srcRect b="1485" l="1536" r="1176" t="1388"/>
          <a:stretch/>
        </p:blipFill>
        <p:spPr>
          <a:xfrm>
            <a:off x="2649467" y="-119666"/>
            <a:ext cx="9129003" cy="649753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8"/>
          <p:cNvSpPr txBox="1"/>
          <p:nvPr>
            <p:ph type="title"/>
          </p:nvPr>
        </p:nvSpPr>
        <p:spPr>
          <a:xfrm>
            <a:off x="935331" y="503933"/>
            <a:ext cx="52336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54"/>
              </a:buClr>
              <a:buSzPts val="600"/>
              <a:buFont typeface="Roboto"/>
              <a:buNone/>
            </a:pPr>
            <a:r>
              <a:rPr lang="pt-BR" sz="4000">
                <a:latin typeface="Roboto"/>
                <a:ea typeface="Roboto"/>
                <a:cs typeface="Roboto"/>
                <a:sym typeface="Roboto"/>
              </a:rPr>
              <a:t>O que é o</a:t>
            </a:r>
            <a:endParaRPr sz="4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54"/>
              </a:buClr>
              <a:buSzPts val="600"/>
              <a:buFont typeface="Roboto"/>
              <a:buNone/>
            </a:pPr>
            <a:r>
              <a:rPr lang="pt-BR" sz="4000">
                <a:latin typeface="Roboto"/>
                <a:ea typeface="Roboto"/>
                <a:cs typeface="Roboto"/>
                <a:sym typeface="Roboto"/>
              </a:rPr>
              <a:t>Tainacan?</a:t>
            </a:r>
            <a:endParaRPr sz="4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p8"/>
          <p:cNvSpPr/>
          <p:nvPr/>
        </p:nvSpPr>
        <p:spPr>
          <a:xfrm>
            <a:off x="636167" y="614184"/>
            <a:ext cx="63179" cy="330249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1F2E5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8"/>
          <p:cNvSpPr/>
          <p:nvPr/>
        </p:nvSpPr>
        <p:spPr>
          <a:xfrm>
            <a:off x="636167" y="943880"/>
            <a:ext cx="63179" cy="330249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28447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8"/>
          <p:cNvSpPr/>
          <p:nvPr/>
        </p:nvSpPr>
        <p:spPr>
          <a:xfrm>
            <a:off x="636167" y="1273563"/>
            <a:ext cx="63179" cy="330251"/>
          </a:xfrm>
          <a:custGeom>
            <a:rect b="b" l="l" r="r" t="t"/>
            <a:pathLst>
              <a:path extrusionOk="0" h="251460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44638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8"/>
          <p:cNvSpPr txBox="1"/>
          <p:nvPr>
            <p:ph idx="12" type="sldNum"/>
          </p:nvPr>
        </p:nvSpPr>
        <p:spPr>
          <a:xfrm>
            <a:off x="8778241" y="6377940"/>
            <a:ext cx="2804000" cy="3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"/>
          <p:cNvSpPr/>
          <p:nvPr/>
        </p:nvSpPr>
        <p:spPr>
          <a:xfrm>
            <a:off x="636167" y="614184"/>
            <a:ext cx="63179" cy="330249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1F2E5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9"/>
          <p:cNvSpPr/>
          <p:nvPr/>
        </p:nvSpPr>
        <p:spPr>
          <a:xfrm>
            <a:off x="636167" y="943880"/>
            <a:ext cx="63179" cy="330249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28447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9"/>
          <p:cNvSpPr/>
          <p:nvPr/>
        </p:nvSpPr>
        <p:spPr>
          <a:xfrm>
            <a:off x="636167" y="1273563"/>
            <a:ext cx="63179" cy="330251"/>
          </a:xfrm>
          <a:custGeom>
            <a:rect b="b" l="l" r="r" t="t"/>
            <a:pathLst>
              <a:path extrusionOk="0" h="251460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44638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9"/>
          <p:cNvSpPr txBox="1"/>
          <p:nvPr>
            <p:ph idx="12" type="sldNum"/>
          </p:nvPr>
        </p:nvSpPr>
        <p:spPr>
          <a:xfrm>
            <a:off x="8778241" y="6377940"/>
            <a:ext cx="2804000" cy="3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8150" y="742174"/>
            <a:ext cx="10015700" cy="563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9"/>
          <p:cNvSpPr txBox="1"/>
          <p:nvPr>
            <p:ph type="title"/>
          </p:nvPr>
        </p:nvSpPr>
        <p:spPr>
          <a:xfrm>
            <a:off x="935331" y="503933"/>
            <a:ext cx="52336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54"/>
              </a:buClr>
              <a:buSzPts val="600"/>
              <a:buFont typeface="Roboto"/>
              <a:buNone/>
            </a:pPr>
            <a:r>
              <a:rPr lang="pt-BR" sz="4000">
                <a:latin typeface="Roboto"/>
                <a:ea typeface="Roboto"/>
                <a:cs typeface="Roboto"/>
                <a:sym typeface="Roboto"/>
              </a:rPr>
              <a:t>O que é o</a:t>
            </a:r>
            <a:endParaRPr sz="4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2E54"/>
              </a:buClr>
              <a:buSzPts val="600"/>
              <a:buFont typeface="Roboto"/>
              <a:buNone/>
            </a:pPr>
            <a:r>
              <a:rPr lang="pt-BR" sz="4000">
                <a:latin typeface="Roboto"/>
                <a:ea typeface="Roboto"/>
                <a:cs typeface="Roboto"/>
                <a:sym typeface="Roboto"/>
              </a:rPr>
              <a:t>Tainacan?</a:t>
            </a:r>
            <a:endParaRPr sz="40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"/>
          <p:cNvSpPr txBox="1"/>
          <p:nvPr/>
        </p:nvSpPr>
        <p:spPr>
          <a:xfrm>
            <a:off x="1816700" y="2683863"/>
            <a:ext cx="51801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2"/>
          <p:cNvSpPr/>
          <p:nvPr/>
        </p:nvSpPr>
        <p:spPr>
          <a:xfrm>
            <a:off x="8203950" y="3643225"/>
            <a:ext cx="165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pt-BR" sz="1600" u="none" cap="none" strike="noStrike">
                <a:solidFill>
                  <a:srgbClr val="4891A2"/>
                </a:solidFill>
                <a:latin typeface="Roboto"/>
                <a:ea typeface="Roboto"/>
                <a:cs typeface="Roboto"/>
                <a:sym typeface="Roboto"/>
              </a:rPr>
              <a:t>Repositório</a:t>
            </a:r>
            <a:endParaRPr b="1" i="0" sz="1600" u="none" cap="none" strike="noStrike">
              <a:solidFill>
                <a:srgbClr val="4891A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70" name="Google Shape;170;p12"/>
          <p:cNvCxnSpPr/>
          <p:nvPr/>
        </p:nvCxnSpPr>
        <p:spPr>
          <a:xfrm>
            <a:off x="4013147" y="2523475"/>
            <a:ext cx="592800" cy="0"/>
          </a:xfrm>
          <a:prstGeom prst="straightConnector1">
            <a:avLst/>
          </a:prstGeom>
          <a:noFill/>
          <a:ln cap="flat" cmpd="sng" w="57150">
            <a:solidFill>
              <a:srgbClr val="4891A2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71" name="Google Shape;171;p12"/>
          <p:cNvCxnSpPr/>
          <p:nvPr/>
        </p:nvCxnSpPr>
        <p:spPr>
          <a:xfrm>
            <a:off x="7157909" y="2523475"/>
            <a:ext cx="592800" cy="0"/>
          </a:xfrm>
          <a:prstGeom prst="straightConnector1">
            <a:avLst/>
          </a:prstGeom>
          <a:noFill/>
          <a:ln cap="flat" cmpd="sng" w="57150">
            <a:solidFill>
              <a:srgbClr val="4891A2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172" name="Google Shape;172;p12"/>
          <p:cNvSpPr/>
          <p:nvPr/>
        </p:nvSpPr>
        <p:spPr>
          <a:xfrm>
            <a:off x="8203950" y="4127050"/>
            <a:ext cx="2570971" cy="22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rgbClr val="5D5D5C"/>
                </a:solidFill>
                <a:latin typeface="Roboto"/>
                <a:ea typeface="Roboto"/>
                <a:cs typeface="Roboto"/>
                <a:sym typeface="Roboto"/>
              </a:rPr>
              <a:t>Onde se acessa o acervo:</a:t>
            </a:r>
            <a:endParaRPr b="0" i="0" sz="1600" u="none" cap="none" strike="noStrike">
              <a:solidFill>
                <a:srgbClr val="5D5D5C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rgbClr val="5D5D5C"/>
                </a:solidFill>
                <a:latin typeface="Roboto"/>
                <a:ea typeface="Roboto"/>
                <a:cs typeface="Roboto"/>
                <a:sym typeface="Roboto"/>
              </a:rPr>
              <a:t>É possível a realização de buscas em todos os itens, com diferentes formas de visualização e segmentação por filtros. </a:t>
            </a:r>
            <a:endParaRPr b="0" i="0" sz="1600" u="none" cap="none" strike="noStrike">
              <a:solidFill>
                <a:srgbClr val="5D5D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12"/>
          <p:cNvSpPr/>
          <p:nvPr/>
        </p:nvSpPr>
        <p:spPr>
          <a:xfrm>
            <a:off x="5080610" y="3643231"/>
            <a:ext cx="162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pt-BR" sz="1600" u="none" cap="none" strike="noStrike">
                <a:solidFill>
                  <a:srgbClr val="4891A2"/>
                </a:solidFill>
                <a:latin typeface="Roboto"/>
                <a:ea typeface="Roboto"/>
                <a:cs typeface="Roboto"/>
                <a:sym typeface="Roboto"/>
              </a:rPr>
              <a:t>Coleção</a:t>
            </a:r>
            <a:endParaRPr b="1" i="0" sz="1600" u="none" cap="none" strike="noStrike">
              <a:solidFill>
                <a:srgbClr val="4891A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4" name="Google Shape;174;p12"/>
          <p:cNvSpPr/>
          <p:nvPr/>
        </p:nvSpPr>
        <p:spPr>
          <a:xfrm>
            <a:off x="5080600" y="4127050"/>
            <a:ext cx="2360649" cy="22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rgbClr val="5D5D5C"/>
                </a:solidFill>
                <a:latin typeface="Roboto"/>
                <a:ea typeface="Roboto"/>
                <a:cs typeface="Roboto"/>
                <a:sym typeface="Roboto"/>
              </a:rPr>
              <a:t>Espaço que abriga itens com metadados em comum. </a:t>
            </a:r>
            <a:br>
              <a:rPr b="0" i="0" lang="pt-BR" sz="1600" u="none" cap="none" strike="noStrike">
                <a:solidFill>
                  <a:srgbClr val="5D5D5C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pt-BR" sz="1600" u="none" cap="none" strike="noStrike">
                <a:solidFill>
                  <a:srgbClr val="5D5D5C"/>
                </a:solidFill>
                <a:latin typeface="Roboto"/>
                <a:ea typeface="Roboto"/>
                <a:cs typeface="Roboto"/>
                <a:sym typeface="Roboto"/>
              </a:rPr>
              <a:t>São pensadas e divididas de acordo com as especificidades de cada acervo.</a:t>
            </a:r>
            <a:endParaRPr b="1" i="0" sz="1600" u="none" cap="none" strike="noStrike">
              <a:solidFill>
                <a:srgbClr val="5D5D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12"/>
          <p:cNvSpPr/>
          <p:nvPr/>
        </p:nvSpPr>
        <p:spPr>
          <a:xfrm>
            <a:off x="1918543" y="3643226"/>
            <a:ext cx="1756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pt-BR" sz="1600" u="none" cap="none" strike="noStrike">
                <a:solidFill>
                  <a:srgbClr val="4891A2"/>
                </a:solidFill>
                <a:latin typeface="Roboto"/>
                <a:ea typeface="Roboto"/>
                <a:cs typeface="Roboto"/>
                <a:sym typeface="Roboto"/>
              </a:rPr>
              <a:t>Item</a:t>
            </a:r>
            <a:endParaRPr b="1" i="0" sz="1600" u="none" cap="none" strike="noStrike">
              <a:solidFill>
                <a:srgbClr val="4891A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" name="Google Shape;176;p12"/>
          <p:cNvSpPr/>
          <p:nvPr/>
        </p:nvSpPr>
        <p:spPr>
          <a:xfrm>
            <a:off x="1918549" y="4127040"/>
            <a:ext cx="2485508" cy="20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600" u="none" cap="none" strike="noStrike">
                <a:solidFill>
                  <a:srgbClr val="5D5D5C"/>
                </a:solidFill>
                <a:latin typeface="Roboto"/>
                <a:ea typeface="Roboto"/>
                <a:cs typeface="Roboto"/>
                <a:sym typeface="Roboto"/>
              </a:rPr>
              <a:t>É a unidade básica do repositório - composto por conjuntos de metadados, por mídia (vídeo, link, imagem, pdf, etc) anexos e informações. </a:t>
            </a:r>
            <a:endParaRPr b="0" i="0" sz="1600" u="none" cap="none" strike="noStrike">
              <a:solidFill>
                <a:srgbClr val="5D5D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7" name="Google Shape;17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61375" y="1826275"/>
            <a:ext cx="1503125" cy="150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7381" y="1827433"/>
            <a:ext cx="1503124" cy="1503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74387" y="1639710"/>
            <a:ext cx="1658700" cy="165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2"/>
          <p:cNvSpPr txBox="1"/>
          <p:nvPr/>
        </p:nvSpPr>
        <p:spPr>
          <a:xfrm>
            <a:off x="831100" y="745241"/>
            <a:ext cx="7966499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pt-BR" sz="4000" u="none" cap="none" strike="noStrike">
                <a:solidFill>
                  <a:srgbClr val="1F2E54"/>
                </a:solidFill>
                <a:latin typeface="Roboto"/>
                <a:ea typeface="Roboto"/>
                <a:cs typeface="Roboto"/>
                <a:sym typeface="Roboto"/>
              </a:rPr>
              <a:t>Estrutura básica do repositório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2"/>
          <p:cNvSpPr/>
          <p:nvPr/>
        </p:nvSpPr>
        <p:spPr>
          <a:xfrm>
            <a:off x="636167" y="614184"/>
            <a:ext cx="63179" cy="330249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1F2E5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2"/>
          <p:cNvSpPr/>
          <p:nvPr/>
        </p:nvSpPr>
        <p:spPr>
          <a:xfrm>
            <a:off x="636167" y="943880"/>
            <a:ext cx="63179" cy="330249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28447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2"/>
          <p:cNvSpPr/>
          <p:nvPr/>
        </p:nvSpPr>
        <p:spPr>
          <a:xfrm>
            <a:off x="636167" y="1273563"/>
            <a:ext cx="63179" cy="330251"/>
          </a:xfrm>
          <a:custGeom>
            <a:rect b="b" l="l" r="r" t="t"/>
            <a:pathLst>
              <a:path extrusionOk="0" h="251460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44638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tipo&#10;&#10;Descrição gerada automaticamente" id="188" name="Google Shape;18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61088" y="1603814"/>
            <a:ext cx="5650506" cy="31201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tipo&#10;&#10;Descrição gerada automaticamente" id="189" name="Google Shape;18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0510" y="3174521"/>
            <a:ext cx="382905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1"/>
          <p:cNvSpPr txBox="1"/>
          <p:nvPr/>
        </p:nvSpPr>
        <p:spPr>
          <a:xfrm>
            <a:off x="5802363" y="3378058"/>
            <a:ext cx="158725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pt-BR" sz="6000" u="none" cap="none" strike="noStrik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1"/>
          <p:cNvSpPr/>
          <p:nvPr/>
        </p:nvSpPr>
        <p:spPr>
          <a:xfrm>
            <a:off x="636167" y="614184"/>
            <a:ext cx="63179" cy="330249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1F2E5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1"/>
          <p:cNvSpPr/>
          <p:nvPr/>
        </p:nvSpPr>
        <p:spPr>
          <a:xfrm>
            <a:off x="636167" y="943880"/>
            <a:ext cx="63179" cy="330249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28447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1"/>
          <p:cNvSpPr/>
          <p:nvPr/>
        </p:nvSpPr>
        <p:spPr>
          <a:xfrm>
            <a:off x="636167" y="1273563"/>
            <a:ext cx="63179" cy="330251"/>
          </a:xfrm>
          <a:custGeom>
            <a:rect b="b" l="l" r="r" t="t"/>
            <a:pathLst>
              <a:path extrusionOk="0" h="251460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44638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1"/>
          <p:cNvSpPr txBox="1"/>
          <p:nvPr/>
        </p:nvSpPr>
        <p:spPr>
          <a:xfrm>
            <a:off x="859130" y="779308"/>
            <a:ext cx="6379869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pt-BR" sz="4000" u="none" cap="none" strike="noStrike">
                <a:solidFill>
                  <a:srgbClr val="1F2E54"/>
                </a:solidFill>
                <a:latin typeface="Roboto"/>
                <a:ea typeface="Roboto"/>
                <a:cs typeface="Roboto"/>
                <a:sym typeface="Roboto"/>
              </a:rPr>
              <a:t>O Novo INRC e o Tainacan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3"/>
          <p:cNvSpPr txBox="1"/>
          <p:nvPr>
            <p:ph idx="1" type="body"/>
          </p:nvPr>
        </p:nvSpPr>
        <p:spPr>
          <a:xfrm>
            <a:off x="979714" y="1499054"/>
            <a:ext cx="5951944" cy="44601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t-BR"/>
              <a:t>As </a:t>
            </a:r>
            <a:r>
              <a:rPr b="1" lang="pt-BR">
                <a:solidFill>
                  <a:srgbClr val="305598"/>
                </a:solidFill>
              </a:rPr>
              <a:t>coleções</a:t>
            </a:r>
            <a:r>
              <a:rPr lang="pt-BR"/>
              <a:t> são utilizadas como </a:t>
            </a:r>
            <a:r>
              <a:rPr b="1" lang="pt-BR">
                <a:solidFill>
                  <a:srgbClr val="305598"/>
                </a:solidFill>
              </a:rPr>
              <a:t>as antigas fichas</a:t>
            </a:r>
            <a:r>
              <a:rPr lang="pt-BR"/>
              <a:t> que guardam informações das diferentes etapas do novo INRC.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pt-BR"/>
              <a:t>Também são utilizadas para o </a:t>
            </a:r>
            <a:r>
              <a:rPr b="1" lang="pt-BR">
                <a:solidFill>
                  <a:srgbClr val="305598"/>
                </a:solidFill>
              </a:rPr>
              <a:t>depósito e gerenciamento dos documentos e mídias</a:t>
            </a:r>
            <a:r>
              <a:rPr lang="pt-BR"/>
              <a:t> relacionadas ao inventário.</a:t>
            </a:r>
            <a:endParaRPr/>
          </a:p>
        </p:txBody>
      </p:sp>
      <p:pic>
        <p:nvPicPr>
          <p:cNvPr descr="Interface gráfica do usuário, Site&#10;&#10;Descrição gerada automaticamente" id="200" name="Google Shape;20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6353" y="15232"/>
            <a:ext cx="4635646" cy="6927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4"/>
          <p:cNvSpPr/>
          <p:nvPr/>
        </p:nvSpPr>
        <p:spPr>
          <a:xfrm>
            <a:off x="636167" y="212527"/>
            <a:ext cx="63179" cy="330249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1F2E5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4"/>
          <p:cNvSpPr/>
          <p:nvPr/>
        </p:nvSpPr>
        <p:spPr>
          <a:xfrm>
            <a:off x="636167" y="542223"/>
            <a:ext cx="63179" cy="330249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28447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4"/>
          <p:cNvSpPr txBox="1"/>
          <p:nvPr>
            <p:ph type="title"/>
          </p:nvPr>
        </p:nvSpPr>
        <p:spPr>
          <a:xfrm>
            <a:off x="1040233" y="25218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pt-BR" sz="4000" u="none" cap="none" strike="noStrike">
                <a:solidFill>
                  <a:srgbClr val="1F2E54"/>
                </a:solidFill>
                <a:latin typeface="Roboto"/>
                <a:ea typeface="Roboto"/>
                <a:cs typeface="Roboto"/>
                <a:sym typeface="Roboto"/>
              </a:rPr>
              <a:t>Coleções do </a:t>
            </a:r>
            <a:r>
              <a:rPr b="1" lang="pt-BR" sz="4000">
                <a:solidFill>
                  <a:srgbClr val="1F2E54"/>
                </a:solidFill>
                <a:latin typeface="Roboto"/>
                <a:ea typeface="Roboto"/>
                <a:cs typeface="Roboto"/>
                <a:sym typeface="Roboto"/>
              </a:rPr>
              <a:t>n</a:t>
            </a:r>
            <a:r>
              <a:rPr b="1" i="0" lang="pt-BR" sz="4000" u="none" cap="none" strike="noStrike">
                <a:solidFill>
                  <a:srgbClr val="1F2E54"/>
                </a:solidFill>
                <a:latin typeface="Roboto"/>
                <a:ea typeface="Roboto"/>
                <a:cs typeface="Roboto"/>
                <a:sym typeface="Roboto"/>
              </a:rPr>
              <a:t>ovo INRC no Tainacan</a:t>
            </a:r>
            <a:endParaRPr/>
          </a:p>
        </p:txBody>
      </p:sp>
      <p:sp>
        <p:nvSpPr>
          <p:cNvPr id="208" name="Google Shape;208;p14"/>
          <p:cNvSpPr txBox="1"/>
          <p:nvPr/>
        </p:nvSpPr>
        <p:spPr>
          <a:xfrm>
            <a:off x="688153" y="1120676"/>
            <a:ext cx="54123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30559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305598"/>
                </a:solidFill>
                <a:latin typeface="Calibri"/>
                <a:ea typeface="Calibri"/>
                <a:cs typeface="Calibri"/>
                <a:sym typeface="Calibri"/>
              </a:rPr>
              <a:t>Formalização do projeto</a:t>
            </a:r>
            <a:r>
              <a:rPr b="1" i="0" lang="pt-B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2.1 Projetos de identificação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2.2 Detalhamento dos projetos de identificação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4"/>
          <p:cNvSpPr txBox="1"/>
          <p:nvPr/>
        </p:nvSpPr>
        <p:spPr>
          <a:xfrm>
            <a:off x="6298316" y="1120675"/>
            <a:ext cx="56685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400" u="none" cap="none" strike="noStrike">
                <a:solidFill>
                  <a:srgbClr val="305598"/>
                </a:solidFill>
                <a:latin typeface="Calibri"/>
                <a:ea typeface="Calibri"/>
                <a:cs typeface="Calibri"/>
                <a:sym typeface="Calibri"/>
              </a:rPr>
              <a:t>Identificação</a:t>
            </a:r>
            <a:r>
              <a:rPr b="1" i="0" lang="pt-B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1.1 Agentes do Patrimônio</a:t>
            </a:r>
            <a:endParaRPr sz="2400">
              <a:solidFill>
                <a:schemeClr val="dk1"/>
              </a:solidFill>
            </a:endParaRPr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pt-B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1.2 Organizações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3.1 Comunidade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3.2 Território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3.3 Bem cultural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3.4 Grupo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3.5 Detentores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3.6 Diagnóstico comunitário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rgbClr val="305598"/>
                </a:solidFill>
                <a:latin typeface="Calibri"/>
                <a:ea typeface="Calibri"/>
                <a:cs typeface="Calibri"/>
                <a:sym typeface="Calibri"/>
              </a:rPr>
              <a:t>Coleções de apoio</a:t>
            </a:r>
            <a:r>
              <a:rPr b="1" i="0" lang="pt-B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b="1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4.1 Bibliografia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4.2 Documentos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pt-B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4.3 Mídias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8"/>
          <p:cNvSpPr txBox="1"/>
          <p:nvPr>
            <p:ph idx="1" type="body"/>
          </p:nvPr>
        </p:nvSpPr>
        <p:spPr>
          <a:xfrm>
            <a:off x="838199" y="1139010"/>
            <a:ext cx="10515600" cy="49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b="1" lang="pt-BR" sz="2000">
                <a:solidFill>
                  <a:srgbClr val="305598"/>
                </a:solidFill>
              </a:rPr>
              <a:t>Responsável por projeto:</a:t>
            </a:r>
            <a:r>
              <a:rPr b="1" lang="pt-BR" sz="2000">
                <a:solidFill>
                  <a:schemeClr val="accent1"/>
                </a:solidFill>
              </a:rPr>
              <a:t> </a:t>
            </a:r>
            <a:r>
              <a:rPr lang="pt-BR" sz="2000"/>
              <a:t>Esse perfil tem como propósito</a:t>
            </a:r>
            <a:r>
              <a:rPr b="1" lang="pt-BR" sz="2000"/>
              <a:t> supervisionar, editar e aprovar</a:t>
            </a:r>
            <a:r>
              <a:rPr lang="pt-BR" sz="2000"/>
              <a:t> o trabalho de todos os outros integrantes na plataforma. </a:t>
            </a:r>
            <a:endParaRPr sz="20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lang="pt-BR" sz="2000"/>
              <a:t>Possui poderes como</a:t>
            </a:r>
            <a:r>
              <a:rPr b="1" lang="pt-BR" sz="2000"/>
              <a:t> criar, editar, deletar todos itens do seu projeto</a:t>
            </a:r>
            <a:r>
              <a:rPr lang="pt-BR" sz="2000"/>
              <a:t>.</a:t>
            </a:r>
            <a:endParaRPr sz="20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lang="pt-BR" sz="2000"/>
              <a:t> Esse usuário também é o </a:t>
            </a:r>
            <a:r>
              <a:rPr b="1" lang="pt-BR" sz="2000"/>
              <a:t>responsável por validar os itens dos rascunho para o privado.  </a:t>
            </a:r>
            <a:endParaRPr b="1" sz="20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t/>
            </a:r>
            <a:endParaRPr b="1" sz="20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b="1" lang="pt-BR" sz="2000">
                <a:solidFill>
                  <a:srgbClr val="305598"/>
                </a:solidFill>
              </a:rPr>
              <a:t>Responsável pela supervisão:</a:t>
            </a:r>
            <a:r>
              <a:rPr b="1" lang="pt-BR" sz="2000">
                <a:solidFill>
                  <a:schemeClr val="accent1"/>
                </a:solidFill>
              </a:rPr>
              <a:t> </a:t>
            </a:r>
            <a:r>
              <a:rPr lang="pt-BR" sz="2000">
                <a:solidFill>
                  <a:schemeClr val="accent1"/>
                </a:solidFill>
              </a:rPr>
              <a:t> </a:t>
            </a:r>
            <a:r>
              <a:rPr lang="pt-BR" sz="2000"/>
              <a:t>Esse perfil tem como propósito </a:t>
            </a:r>
            <a:r>
              <a:rPr b="1" lang="pt-BR" sz="2000"/>
              <a:t>supervisionar e editar </a:t>
            </a:r>
            <a:r>
              <a:rPr lang="pt-BR" sz="2000"/>
              <a:t>o trabalho de todos os responsáveis por formulário. </a:t>
            </a:r>
            <a:endParaRPr sz="20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lang="pt-BR" sz="2000"/>
              <a:t>Possui poderes como</a:t>
            </a:r>
            <a:r>
              <a:rPr b="1" lang="pt-BR" sz="2000"/>
              <a:t> criar, editar, deletar todos itens do seu projeto.</a:t>
            </a:r>
            <a:endParaRPr b="1" sz="20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t/>
            </a:r>
            <a:endParaRPr sz="20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b="1" lang="pt-BR" sz="2000">
                <a:solidFill>
                  <a:srgbClr val="305598"/>
                </a:solidFill>
              </a:rPr>
              <a:t>Responsável pelo formulário:</a:t>
            </a:r>
            <a:r>
              <a:rPr b="1" lang="pt-BR" sz="2000">
                <a:solidFill>
                  <a:schemeClr val="accent1"/>
                </a:solidFill>
              </a:rPr>
              <a:t> </a:t>
            </a:r>
            <a:r>
              <a:rPr lang="pt-BR" sz="2000">
                <a:solidFill>
                  <a:schemeClr val="accent1"/>
                </a:solidFill>
              </a:rPr>
              <a:t> </a:t>
            </a:r>
            <a:r>
              <a:rPr lang="pt-BR" sz="2000"/>
              <a:t>Esse perfil tem como propósito </a:t>
            </a:r>
            <a:r>
              <a:rPr b="1" lang="pt-BR" sz="2000"/>
              <a:t>criar e editar itens</a:t>
            </a:r>
            <a:r>
              <a:rPr lang="pt-BR" sz="2000"/>
              <a:t>. </a:t>
            </a:r>
            <a:endParaRPr sz="20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rPr lang="pt-BR" sz="2000"/>
              <a:t>Possui poderes como </a:t>
            </a:r>
            <a:r>
              <a:rPr b="1" lang="pt-BR" sz="2000"/>
              <a:t> editar e deletar somente os itens que criar.</a:t>
            </a:r>
            <a:endParaRPr sz="20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t/>
            </a:r>
            <a:endParaRPr b="1" sz="2000">
              <a:solidFill>
                <a:schemeClr val="accent1"/>
              </a:solidFill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</a:pPr>
            <a:r>
              <a:t/>
            </a:r>
            <a:endParaRPr b="1" sz="2000">
              <a:solidFill>
                <a:schemeClr val="accent1"/>
              </a:solidFill>
            </a:endParaRPr>
          </a:p>
        </p:txBody>
      </p:sp>
      <p:sp>
        <p:nvSpPr>
          <p:cNvPr id="215" name="Google Shape;215;p18"/>
          <p:cNvSpPr txBox="1"/>
          <p:nvPr/>
        </p:nvSpPr>
        <p:spPr>
          <a:xfrm>
            <a:off x="838200" y="318325"/>
            <a:ext cx="10515600" cy="7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pt-BR" sz="4000" u="none" cap="none" strike="noStrike">
                <a:solidFill>
                  <a:srgbClr val="1F2E54"/>
                </a:solidFill>
                <a:latin typeface="Roboto"/>
                <a:ea typeface="Roboto"/>
                <a:cs typeface="Roboto"/>
                <a:sym typeface="Roboto"/>
              </a:rPr>
              <a:t>Perfis usuários-  Equipes dos projetos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9"/>
          <p:cNvSpPr txBox="1"/>
          <p:nvPr/>
        </p:nvSpPr>
        <p:spPr>
          <a:xfrm>
            <a:off x="838199" y="26532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pt-BR" sz="4000" u="none" cap="none" strike="noStrike">
                <a:solidFill>
                  <a:srgbClr val="1F2E54"/>
                </a:solidFill>
                <a:latin typeface="Roboto"/>
                <a:ea typeface="Roboto"/>
                <a:cs typeface="Roboto"/>
                <a:sym typeface="Roboto"/>
              </a:rPr>
              <a:t>Perfis usuários do Iphan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9"/>
          <p:cNvSpPr txBox="1"/>
          <p:nvPr/>
        </p:nvSpPr>
        <p:spPr>
          <a:xfrm>
            <a:off x="711199" y="1187589"/>
            <a:ext cx="102930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305598"/>
                </a:solidFill>
                <a:latin typeface="Calibri"/>
                <a:ea typeface="Calibri"/>
                <a:cs typeface="Calibri"/>
                <a:sym typeface="Calibri"/>
              </a:rPr>
              <a:t>Administrador técnico (DPI/COIDE):</a:t>
            </a:r>
            <a:r>
              <a:rPr b="1" i="0" lang="pt-BR" sz="20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Esse perfil pode visualizar e editar todos os itens de todos os projetos, ele é o responsável por </a:t>
            </a:r>
            <a:r>
              <a:rPr b="1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validar as informações e publicar os dados.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305598"/>
                </a:solidFill>
                <a:latin typeface="Calibri"/>
                <a:ea typeface="Calibri"/>
                <a:cs typeface="Calibri"/>
                <a:sym typeface="Calibri"/>
              </a:rPr>
              <a:t>Responsável por Superintendência:</a:t>
            </a:r>
            <a:r>
              <a:rPr b="1" i="0" lang="pt-BR" sz="20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Esse perfil poderá visualizar os projetos a que estiver vinculado, </a:t>
            </a:r>
            <a:r>
              <a:rPr b="1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tem permissão para ver e editar todos os itens.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305598"/>
                </a:solidFill>
                <a:latin typeface="Calibri"/>
                <a:ea typeface="Calibri"/>
                <a:cs typeface="Calibri"/>
                <a:sym typeface="Calibri"/>
              </a:rPr>
              <a:t>Editor de Página do Inventário:</a:t>
            </a:r>
            <a:r>
              <a:rPr b="1" i="0" lang="pt-BR" sz="20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Esse perfil tem a permissão de</a:t>
            </a:r>
            <a:r>
              <a:rPr b="1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criar e editar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páginas do site.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9"/>
          <p:cNvSpPr txBox="1"/>
          <p:nvPr/>
        </p:nvSpPr>
        <p:spPr>
          <a:xfrm>
            <a:off x="7799294" y="6265330"/>
            <a:ext cx="417829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BR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 detalhes de permissões </a:t>
            </a:r>
            <a:r>
              <a:rPr b="0" i="0" lang="pt-BR" sz="16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aqui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g2d3ad27ba14_0_0"/>
          <p:cNvPicPr preferRelativeResize="0"/>
          <p:nvPr/>
        </p:nvPicPr>
        <p:blipFill rotWithShape="1">
          <a:blip r:embed="rId3">
            <a:alphaModFix/>
          </a:blip>
          <a:srcRect b="12517" l="5784" r="16983" t="1275"/>
          <a:stretch/>
        </p:blipFill>
        <p:spPr>
          <a:xfrm>
            <a:off x="935725" y="550775"/>
            <a:ext cx="10599174" cy="560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tipo&#10;&#10;Descrição gerada automaticamente" id="233" name="Google Shape;233;g2d3ad27ba14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4410" y="2773046"/>
            <a:ext cx="3829050" cy="121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g2d3ad27ba14_0_6"/>
          <p:cNvSpPr txBox="1"/>
          <p:nvPr/>
        </p:nvSpPr>
        <p:spPr>
          <a:xfrm>
            <a:off x="5802363" y="3378058"/>
            <a:ext cx="15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g2d3ad27ba14_0_6"/>
          <p:cNvSpPr/>
          <p:nvPr/>
        </p:nvSpPr>
        <p:spPr>
          <a:xfrm>
            <a:off x="636167" y="614184"/>
            <a:ext cx="63265" cy="330040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1F2E5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2d3ad27ba14_0_6"/>
          <p:cNvSpPr/>
          <p:nvPr/>
        </p:nvSpPr>
        <p:spPr>
          <a:xfrm>
            <a:off x="636167" y="943880"/>
            <a:ext cx="63265" cy="330040"/>
          </a:xfrm>
          <a:custGeom>
            <a:rect b="b" l="l" r="r" t="t"/>
            <a:pathLst>
              <a:path extrusionOk="0" h="251459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28447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2d3ad27ba14_0_6"/>
          <p:cNvSpPr/>
          <p:nvPr/>
        </p:nvSpPr>
        <p:spPr>
          <a:xfrm>
            <a:off x="636167" y="1273563"/>
            <a:ext cx="63265" cy="330041"/>
          </a:xfrm>
          <a:custGeom>
            <a:rect b="b" l="l" r="r" t="t"/>
            <a:pathLst>
              <a:path extrusionOk="0" h="251460" w="104140">
                <a:moveTo>
                  <a:pt x="0" y="0"/>
                </a:moveTo>
                <a:lnTo>
                  <a:pt x="103619" y="0"/>
                </a:lnTo>
                <a:lnTo>
                  <a:pt x="103619" y="250882"/>
                </a:lnTo>
                <a:lnTo>
                  <a:pt x="0" y="250882"/>
                </a:lnTo>
                <a:lnTo>
                  <a:pt x="0" y="0"/>
                </a:lnTo>
                <a:close/>
              </a:path>
            </a:pathLst>
          </a:custGeom>
          <a:solidFill>
            <a:srgbClr val="44638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7"/>
              <a:buFont typeface="Arial"/>
              <a:buNone/>
            </a:pPr>
            <a:r>
              <a:t/>
            </a:r>
            <a:endParaRPr b="0" i="0" sz="10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2d3ad27ba14_0_6"/>
          <p:cNvSpPr txBox="1"/>
          <p:nvPr/>
        </p:nvSpPr>
        <p:spPr>
          <a:xfrm>
            <a:off x="859122" y="779300"/>
            <a:ext cx="9585000" cy="5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04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b="1" lang="pt-BR" sz="4000">
                <a:solidFill>
                  <a:srgbClr val="1F2E54"/>
                </a:solidFill>
                <a:latin typeface="Roboto"/>
                <a:ea typeface="Roboto"/>
                <a:cs typeface="Roboto"/>
                <a:sym typeface="Roboto"/>
              </a:rPr>
              <a:t>https://inrc.iphan.gov.br/wp-login.php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2023-04-14T15:07:41Z</dcterms:created>
  <dc:creator>Comunicação Interna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0x010100819CA844D90EB749BE446E7185462E2C</vt:lpwstr>
  </property>
  <property fmtid="{D5CDD505-2E9C-101B-9397-08002B2CF9AE}" pid="3" name="MediaServiceImageTags">
    <vt:lpwstr/>
  </property>
</Properties>
</file>